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</p:sldMasterIdLst>
  <p:sldIdLst>
    <p:sldId id="256" r:id="rId14"/>
    <p:sldId id="270" r:id="rId15"/>
    <p:sldId id="261" r:id="rId16"/>
    <p:sldId id="260" r:id="rId17"/>
    <p:sldId id="259" r:id="rId18"/>
    <p:sldId id="258" r:id="rId19"/>
    <p:sldId id="257" r:id="rId20"/>
    <p:sldId id="262" r:id="rId21"/>
    <p:sldId id="265" r:id="rId22"/>
    <p:sldId id="263" r:id="rId23"/>
    <p:sldId id="280" r:id="rId24"/>
    <p:sldId id="281" r:id="rId25"/>
    <p:sldId id="293" r:id="rId26"/>
    <p:sldId id="300" r:id="rId27"/>
    <p:sldId id="308" r:id="rId28"/>
    <p:sldId id="285" r:id="rId29"/>
    <p:sldId id="287" r:id="rId30"/>
    <p:sldId id="291" r:id="rId31"/>
    <p:sldId id="290" r:id="rId32"/>
    <p:sldId id="288" r:id="rId33"/>
    <p:sldId id="289" r:id="rId34"/>
    <p:sldId id="292" r:id="rId35"/>
    <p:sldId id="296" r:id="rId36"/>
    <p:sldId id="309" r:id="rId37"/>
    <p:sldId id="310" r:id="rId38"/>
    <p:sldId id="312" r:id="rId39"/>
    <p:sldId id="311" r:id="rId40"/>
    <p:sldId id="314" r:id="rId41"/>
    <p:sldId id="315" r:id="rId42"/>
    <p:sldId id="316" r:id="rId43"/>
    <p:sldId id="317" r:id="rId44"/>
    <p:sldId id="313" r:id="rId45"/>
    <p:sldId id="264" r:id="rId46"/>
    <p:sldId id="318" r:id="rId47"/>
    <p:sldId id="283" r:id="rId48"/>
    <p:sldId id="284" r:id="rId49"/>
    <p:sldId id="31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37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6.xml"/><Relationship Id="rId48" Type="http://schemas.openxmlformats.org/officeDocument/2006/relationships/slide" Target="slides/slide35.xml"/><Relationship Id="rId47" Type="http://schemas.openxmlformats.org/officeDocument/2006/relationships/slide" Target="slides/slide34.xml"/><Relationship Id="rId46" Type="http://schemas.openxmlformats.org/officeDocument/2006/relationships/slide" Target="slides/slide33.xml"/><Relationship Id="rId45" Type="http://schemas.openxmlformats.org/officeDocument/2006/relationships/slide" Target="slides/slide32.xml"/><Relationship Id="rId44" Type="http://schemas.openxmlformats.org/officeDocument/2006/relationships/slide" Target="slides/slide31.xml"/><Relationship Id="rId43" Type="http://schemas.openxmlformats.org/officeDocument/2006/relationships/slide" Target="slides/slide30.xml"/><Relationship Id="rId42" Type="http://schemas.openxmlformats.org/officeDocument/2006/relationships/slide" Target="slides/slide29.xml"/><Relationship Id="rId41" Type="http://schemas.openxmlformats.org/officeDocument/2006/relationships/slide" Target="slides/slide28.xml"/><Relationship Id="rId40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6.xml"/><Relationship Id="rId38" Type="http://schemas.openxmlformats.org/officeDocument/2006/relationships/slide" Target="slides/slide25.xml"/><Relationship Id="rId37" Type="http://schemas.openxmlformats.org/officeDocument/2006/relationships/slide" Target="slides/slide24.xml"/><Relationship Id="rId36" Type="http://schemas.openxmlformats.org/officeDocument/2006/relationships/slide" Target="slides/slide23.xml"/><Relationship Id="rId35" Type="http://schemas.openxmlformats.org/officeDocument/2006/relationships/slide" Target="slides/slide22.xml"/><Relationship Id="rId34" Type="http://schemas.openxmlformats.org/officeDocument/2006/relationships/slide" Target="slides/slide21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A3D971-BD08-4105-986D-4E62801DB79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A3D971-BD08-4105-986D-4E62801DB79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A3D971-BD08-4105-986D-4E62801DB79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A3D971-BD08-4105-986D-4E62801DB79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A3D971-BD08-4105-986D-4E62801DB79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A3D971-BD08-4105-986D-4E62801DB79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A3D971-BD08-4105-986D-4E62801DB79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A3D971-BD08-4105-986D-4E62801DB79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A3D971-BD08-4105-986D-4E62801DB79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A3D971-BD08-4105-986D-4E62801DB79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A3D971-BD08-4105-986D-4E62801DB79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A3D971-BD08-4105-986D-4E62801DB79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3" Type="http://schemas.openxmlformats.org/officeDocument/2006/relationships/theme" Target="../theme/theme1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2" Type="http://schemas.openxmlformats.org/officeDocument/2006/relationships/theme" Target="../theme/theme12.xml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2.xml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1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690" y="81915"/>
            <a:ext cx="11446510" cy="2399665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5400" b="1" dirty="0">
                <a:solidFill>
                  <a:srgbClr val="00B0F0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CMR TECHNICAL CAMPUS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  <a:br>
              <a:rPr lang="en-US" sz="5400" b="1" dirty="0">
                <a:solidFill>
                  <a:srgbClr val="00B0F0"/>
                </a:solidFill>
              </a:rPr>
            </a:br>
            <a:r>
              <a:rPr lang="en-US" sz="200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UGC  AUTONOMOUS</a:t>
            </a:r>
            <a:br>
              <a:rPr lang="en-US" sz="200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</a:br>
            <a:r>
              <a:rPr lang="en-US" sz="1400" dirty="0"/>
              <a:t>(Accredited by NAAC, NBA, Permanently Affiliated to JNTUH, Approved by AICTE, New Delhi) Recognized Under Section 2(f) &amp; 12(B) of the UGC Act.1956, Kandlakoya (V), Medchal Road, Hyderabad-501401 .</a:t>
            </a:r>
            <a:br>
              <a:rPr lang="en-US" sz="1780" dirty="0"/>
            </a:br>
            <a:r>
              <a:rPr lang="en-US" sz="28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DEPARTMENT OF COMPUTER SCIENCE AND ENGINEERING</a:t>
            </a:r>
            <a:endParaRPr lang="en-US" sz="2800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080" y="2747645"/>
            <a:ext cx="11475085" cy="3585845"/>
          </a:xfrm>
        </p:spPr>
        <p:txBody>
          <a:bodyPr>
            <a:normAutofit lnSpcReduction="10000"/>
          </a:bodyPr>
          <a:lstStyle/>
          <a:p>
            <a:r>
              <a:rPr lang="en-US" sz="1600"/>
              <a:t>A</a:t>
            </a:r>
            <a:endParaRPr lang="en-US" sz="1600"/>
          </a:p>
          <a:p>
            <a:r>
              <a:rPr lang="en-US" sz="1600"/>
              <a:t>Major Project </a:t>
            </a:r>
            <a:endParaRPr lang="en-US" sz="1600"/>
          </a:p>
          <a:p>
            <a:r>
              <a:rPr lang="en-US" sz="1600"/>
              <a:t>On</a:t>
            </a:r>
            <a:endParaRPr lang="en-US" sz="1600"/>
          </a:p>
          <a:p>
            <a:r>
              <a:rPr lang="en-US" sz="36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Improving Shopping Mall Revenue by Real Time Customized Digital Coupon Issuance</a:t>
            </a:r>
            <a:endParaRPr lang="en-US" sz="36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endParaRPr lang="en-US" sz="36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algn="l"/>
            <a:r>
              <a:rPr lang="en-US" sz="1335" b="1">
                <a:solidFill>
                  <a:schemeClr val="tx1"/>
                </a:solidFill>
              </a:rPr>
              <a:t>SANIYA                                              217R1A0551                                                                                                   Under the Guidance of</a:t>
            </a:r>
            <a:endParaRPr lang="en-US" sz="1335" b="1">
              <a:solidFill>
                <a:schemeClr val="tx1"/>
              </a:solidFill>
            </a:endParaRPr>
          </a:p>
          <a:p>
            <a:pPr algn="l"/>
            <a:r>
              <a:rPr lang="en-US" sz="1335" b="1">
                <a:solidFill>
                  <a:schemeClr val="tx1"/>
                </a:solidFill>
              </a:rPr>
              <a:t>THAGURAPU RAGHUVARAN         217R1A0557                                                                                                 </a:t>
            </a:r>
            <a:r>
              <a:rPr lang="en-US" sz="1335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</a:rPr>
              <a:t> </a:t>
            </a:r>
            <a:r>
              <a:rPr lang="en-US" sz="18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</a:rPr>
              <a:t>Dr.V.Naresh kumar</a:t>
            </a:r>
            <a:endParaRPr lang="en-US" sz="1335" b="1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</a:endParaRPr>
          </a:p>
          <a:p>
            <a:pPr algn="l"/>
            <a:r>
              <a:rPr lang="en-US" sz="1335" b="1">
                <a:solidFill>
                  <a:schemeClr val="tx1"/>
                </a:solidFill>
              </a:rPr>
              <a:t>ROUTHU HARSHA VARDHAN        217R1A0548                                                                                                   (Assoc.Professor, HoD CSE-II)</a:t>
            </a:r>
            <a:endParaRPr lang="en-US" sz="1335" b="1">
              <a:solidFill>
                <a:schemeClr val="tx1"/>
              </a:solidFill>
            </a:endParaRPr>
          </a:p>
          <a:p>
            <a:pPr algn="l"/>
            <a:endParaRPr lang="en-US" sz="1335" b="1">
              <a:solidFill>
                <a:schemeClr val="tx1"/>
              </a:solidFill>
            </a:endParaRPr>
          </a:p>
          <a:p>
            <a:endParaRPr 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endParaRPr 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pic>
        <p:nvPicPr>
          <p:cNvPr id="93974593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162560"/>
            <a:ext cx="1146175" cy="1020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340" y="250825"/>
            <a:ext cx="1462405" cy="8439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1938635" y="59182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NOVELTY OF THE PROJECT</a:t>
            </a:r>
            <a:endParaRPr lang="en-US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69745"/>
            <a:ext cx="10972800" cy="5088890"/>
          </a:xfrm>
        </p:spPr>
        <p:txBody>
          <a:bodyPr/>
          <a:p>
            <a:pPr>
              <a:buFont typeface="Wingdings" panose="05000000000000000000" charset="0"/>
              <a:buChar char="q"/>
            </a:pPr>
            <a:r>
              <a:rPr lang="en-US"/>
              <a:t> The Collaborative filtering recommendation algorithm is suitable for customers who tend to accept other people’s opinions because it is an algorithm that recommends products purchased by neighbors or similar customers. </a:t>
            </a:r>
            <a:endParaRPr lang="en-US"/>
          </a:p>
          <a:p>
            <a:pPr>
              <a:buFont typeface="Wingdings" panose="05000000000000000000" charset="0"/>
              <a:buChar char="o"/>
            </a:pPr>
            <a:r>
              <a:rPr lang="en-US"/>
              <a:t>On the other hand, content based recommendation algorithms are suitable for customers with strong unique characteristics because they continue to recommend products similar to their past purchases.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787400"/>
          </a:xfrm>
        </p:spPr>
        <p:txBody>
          <a:bodyPr/>
          <a:p>
            <a:r>
              <a:rPr 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ARCHITECTURE</a:t>
            </a:r>
            <a:endParaRPr lang="en-US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pic>
        <p:nvPicPr>
          <p:cNvPr id="5" name="Content Placeholder 4" descr="Arch Proj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5905" y="954405"/>
            <a:ext cx="9081135" cy="57772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MODULES</a:t>
            </a:r>
            <a:endParaRPr lang="en-US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v"/>
            </a:pPr>
            <a:r>
              <a:rPr lang="en-US" altLang="en-US" b="1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Service Provider</a:t>
            </a:r>
            <a:r>
              <a:rPr lang="en-US" altLang="en-US" b="1"/>
              <a:t>:</a:t>
            </a:r>
            <a:endParaRPr lang="en-US" alt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/>
              <a:t>Logs in with a valid username and password to access the system.</a:t>
            </a:r>
            <a:endParaRPr lang="en-US" altLang="en-US" sz="2400"/>
          </a:p>
          <a:p>
            <a:r>
              <a:rPr lang="en-US" altLang="en-US" sz="2400"/>
              <a:t>Performs operations like training/testing datasets, viewing accuracy results, predicting shopping mall revenue, and managing users.</a:t>
            </a:r>
            <a:endParaRPr lang="en-US" altLang="en-US" sz="2400"/>
          </a:p>
          <a:p>
            <a:pPr>
              <a:buFont typeface="Wingdings" panose="05000000000000000000" charset="0"/>
              <a:buChar char="v"/>
            </a:pPr>
            <a:r>
              <a:rPr lang="en-US" altLang="en-US" b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View and Authorize Users:</a:t>
            </a:r>
            <a:endParaRPr lang="en-US" altLang="en-US" b="1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  <a:p>
            <a:r>
              <a:rPr lang="en-US" altLang="en-US" sz="2400"/>
              <a:t>Admin views the list of registered users along with their details.</a:t>
            </a:r>
            <a:endParaRPr lang="en-US" altLang="en-US" sz="2400"/>
          </a:p>
          <a:p>
            <a:r>
              <a:rPr lang="en-US" altLang="en-US" sz="2400"/>
              <a:t>Admin authorizes users for system access.</a:t>
            </a:r>
            <a:endParaRPr lang="en-US" altLang="en-US" sz="2400"/>
          </a:p>
          <a:p>
            <a:pPr>
              <a:buFont typeface="Wingdings" panose="05000000000000000000" charset="0"/>
              <a:buChar char="v"/>
            </a:pPr>
            <a:r>
              <a:rPr lang="en-US" altLang="en-US" b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Remote User:</a:t>
            </a:r>
            <a:endParaRPr lang="en-US" altLang="en-US" b="1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  <a:p>
            <a:r>
              <a:rPr lang="en-US" altLang="en-US" sz="2400"/>
              <a:t>Users must register and log in before performing any operations.</a:t>
            </a:r>
            <a:endParaRPr lang="en-US" altLang="en-US" sz="2400"/>
          </a:p>
          <a:p>
            <a:r>
              <a:rPr lang="en-US" altLang="en-US" sz="2400"/>
              <a:t>After logging in, users can predict shopping mall revenue and view their profiles.</a:t>
            </a:r>
            <a:endParaRPr lang="en-US" altLang="en-US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45" y="140335"/>
            <a:ext cx="10972800" cy="830580"/>
          </a:xfrm>
        </p:spPr>
        <p:txBody>
          <a:bodyPr/>
          <a:p>
            <a:r>
              <a:rPr 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UML DIAGRAMS</a:t>
            </a:r>
            <a:endParaRPr lang="en-US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425" y="791845"/>
            <a:ext cx="10972800" cy="5082540"/>
          </a:xfrm>
        </p:spPr>
        <p:txBody>
          <a:bodyPr/>
          <a:p>
            <a:r>
              <a:rPr lang="en-US"/>
              <a:t>Use-Case Diagram: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UseCa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7640" y="970915"/>
            <a:ext cx="7940675" cy="58127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marL="571500" indent="-571500">
              <a:buFont typeface="Wingdings" panose="05000000000000000000" charset="0"/>
              <a:buChar char="o"/>
            </a:pPr>
            <a:r>
              <a:rPr lang="en-US" sz="3200"/>
              <a:t>Class Diagram:</a:t>
            </a:r>
            <a:endParaRPr lang="en-US" sz="3200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Class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999490"/>
            <a:ext cx="9538970" cy="56743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marL="571500" indent="-571500">
              <a:buFont typeface="Wingdings" panose="05000000000000000000" charset="0"/>
              <a:buChar char="o"/>
            </a:pPr>
            <a:r>
              <a:rPr lang="en-US" sz="3200"/>
              <a:t>Sequence Diagram:</a:t>
            </a:r>
            <a:endParaRPr 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04745" y="1174750"/>
            <a:ext cx="7270750" cy="4953000"/>
          </a:xfrm>
          <a:prstGeom prst="rect">
            <a:avLst/>
          </a:prstGeom>
        </p:spPr>
      </p:pic>
      <p:pic>
        <p:nvPicPr>
          <p:cNvPr id="3" name="Picture 2" descr="Sequence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910" y="833120"/>
            <a:ext cx="8255000" cy="58337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224790"/>
            <a:ext cx="10972800" cy="944245"/>
          </a:xfrm>
        </p:spPr>
        <p:txBody>
          <a:bodyPr/>
          <a:p>
            <a:r>
              <a:rPr 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SAMPLE CODE</a:t>
            </a:r>
            <a:endParaRPr lang="en-US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8400"/>
            <a:ext cx="10972800" cy="4958080"/>
          </a:xfrm>
        </p:spPr>
        <p:txBody>
          <a:bodyPr/>
          <a:p>
            <a:pPr marL="0" indent="0" algn="l">
              <a:buNone/>
            </a:pPr>
            <a:r>
              <a:rPr lang="en-US" altLang="en-US" sz="1400"/>
              <a:t>from django.db.models import Count</a:t>
            </a:r>
            <a:endParaRPr lang="en-US" altLang="en-US" sz="1400"/>
          </a:p>
          <a:p>
            <a:pPr marL="0" indent="0" algn="l">
              <a:buNone/>
            </a:pPr>
            <a:r>
              <a:rPr lang="en-US" altLang="en-US" sz="1400"/>
              <a:t>from django.db.models import Q</a:t>
            </a:r>
            <a:endParaRPr lang="en-US" altLang="en-US" sz="1400"/>
          </a:p>
          <a:p>
            <a:pPr marL="0" indent="0" algn="l">
              <a:buNone/>
            </a:pPr>
            <a:r>
              <a:rPr lang="en-US" altLang="en-US" sz="1400"/>
              <a:t>from django.shortcuts import render, redirect, get_object_or_404</a:t>
            </a:r>
            <a:endParaRPr lang="en-US" altLang="en-US" sz="1400"/>
          </a:p>
          <a:p>
            <a:pPr marL="0" indent="0" algn="l">
              <a:buNone/>
            </a:pPr>
            <a:r>
              <a:rPr lang="en-US" altLang="en-US" sz="1400"/>
              <a:t>import datetime</a:t>
            </a:r>
            <a:endParaRPr lang="en-US" altLang="en-US" sz="1400"/>
          </a:p>
          <a:p>
            <a:pPr marL="0" indent="0" algn="l">
              <a:buNone/>
            </a:pPr>
            <a:r>
              <a:rPr lang="en-US" altLang="en-US" sz="1400"/>
              <a:t>import openpyxl</a:t>
            </a:r>
            <a:endParaRPr lang="en-US" altLang="en-US" sz="1400"/>
          </a:p>
          <a:p>
            <a:pPr marL="0" indent="0" algn="l">
              <a:buNone/>
            </a:pPr>
            <a:r>
              <a:rPr lang="en-US" altLang="en-US" sz="1400"/>
              <a:t>import pandas as pd</a:t>
            </a:r>
            <a:endParaRPr lang="en-US" altLang="en-US" sz="1400"/>
          </a:p>
          <a:p>
            <a:pPr marL="0" indent="0" algn="l">
              <a:buNone/>
            </a:pPr>
            <a:r>
              <a:rPr lang="en-US" altLang="en-US" sz="1400"/>
              <a:t>from sklearn.feature_extraction.text import CountVectorizer</a:t>
            </a:r>
            <a:endParaRPr lang="en-US" altLang="en-US" sz="1400"/>
          </a:p>
          <a:p>
            <a:pPr marL="0" indent="0" algn="l">
              <a:buNone/>
            </a:pPr>
            <a:r>
              <a:rPr lang="en-US" altLang="en-US" sz="1400"/>
              <a:t>from sklearn.metrics import accuracy_score, confusion_matrix, classification_report</a:t>
            </a:r>
            <a:endParaRPr lang="en-US" altLang="en-US" sz="1400"/>
          </a:p>
          <a:p>
            <a:pPr marL="0" indent="0" algn="l">
              <a:buNone/>
            </a:pPr>
            <a:r>
              <a:rPr lang="en-US" altLang="en-US" sz="1400"/>
              <a:t>from sklearn.metrics import accuracy_score</a:t>
            </a:r>
            <a:endParaRPr lang="en-US" altLang="en-US" sz="1400"/>
          </a:p>
          <a:p>
            <a:pPr marL="0" indent="0" algn="l">
              <a:buNone/>
            </a:pPr>
            <a:r>
              <a:rPr lang="en-US" altLang="en-US" sz="1400"/>
              <a:t>from sklearn.tree import DecisionTreeClassifier</a:t>
            </a:r>
            <a:endParaRPr lang="en-US" altLang="en-US" sz="1400"/>
          </a:p>
          <a:p>
            <a:pPr marL="0" indent="0" algn="l">
              <a:buNone/>
            </a:pPr>
            <a:r>
              <a:rPr lang="en-US" altLang="en-US" sz="1400"/>
              <a:t>from sklearn.ensemble import VotingClassifier</a:t>
            </a:r>
            <a:endParaRPr lang="en-US" altLang="en-US" sz="1400"/>
          </a:p>
          <a:p>
            <a:pPr marL="0" indent="0" algn="l">
              <a:buNone/>
            </a:pPr>
            <a:r>
              <a:rPr lang="en-US" altLang="en-US" sz="1400"/>
              <a:t># Create your views here.</a:t>
            </a:r>
            <a:endParaRPr lang="en-US" altLang="en-US" sz="1400"/>
          </a:p>
          <a:p>
            <a:pPr marL="0" indent="0" algn="l">
              <a:buNone/>
            </a:pPr>
            <a:r>
              <a:rPr lang="en-US" altLang="en-US" sz="1400"/>
              <a:t>from Remote_User.models import ClientRegister_Model,predict_revenue,detection_ratio,detection_accuracy</a:t>
            </a:r>
            <a:endParaRPr lang="en-US" altLang="en-US" sz="1400"/>
          </a:p>
          <a:p>
            <a:pPr marL="0" indent="0" algn="l">
              <a:buNone/>
            </a:pPr>
            <a:r>
              <a:rPr lang="en-US" altLang="en-US" sz="1400"/>
              <a:t>def login(request):</a:t>
            </a:r>
            <a:endParaRPr lang="en-US" altLang="en-US" sz="1400"/>
          </a:p>
          <a:p>
            <a:pPr marL="0" indent="0" algn="l">
              <a:buNone/>
            </a:pPr>
            <a:r>
              <a:rPr lang="en-US" altLang="en-US" sz="1400"/>
              <a:t>    if request.method == "POST" and 'submit1' in request.POST:</a:t>
            </a:r>
            <a:endParaRPr lang="en-US" altLang="en-US" sz="1400"/>
          </a:p>
          <a:p>
            <a:pPr marL="0" indent="0" algn="l">
              <a:buNone/>
            </a:pPr>
            <a:r>
              <a:rPr lang="en-US" altLang="en-US" sz="1400"/>
              <a:t>        username = request.POST.get('username')</a:t>
            </a:r>
            <a:endParaRPr lang="en-US" altLang="en-US" sz="1400"/>
          </a:p>
          <a:p>
            <a:pPr marL="0" indent="0" algn="l">
              <a:buNone/>
            </a:pPr>
            <a:r>
              <a:rPr lang="en-US" altLang="en-US" sz="1400"/>
              <a:t>        password = request.POST.get('password')</a:t>
            </a:r>
            <a:endParaRPr lang="en-US" altLang="en-US" sz="1400"/>
          </a:p>
          <a:p>
            <a:pPr marL="0" indent="0" algn="l">
              <a:buNone/>
            </a:pPr>
            <a:r>
              <a:rPr lang="en-US" altLang="en-US" sz="1400"/>
              <a:t>        try:</a:t>
            </a:r>
            <a:endParaRPr lang="en-US" altLang="en-US" sz="1400"/>
          </a:p>
          <a:p>
            <a:pPr marL="0" indent="0" algn="l">
              <a:buNone/>
            </a:pPr>
            <a:r>
              <a:rPr lang="en-US" altLang="en-US" sz="1400"/>
              <a:t>            enter = ClientRegister_Model.objects.get(username=username,password=password)</a:t>
            </a:r>
            <a:endParaRPr lang="en-US" altLang="en-US" sz="1400"/>
          </a:p>
          <a:p>
            <a:pPr marL="0" indent="0" algn="l">
              <a:buNone/>
            </a:pPr>
            <a:r>
              <a:rPr lang="en-US" altLang="en-US" sz="1400"/>
              <a:t>            request.session["userid"] = enter.id</a:t>
            </a:r>
            <a:endParaRPr lang="en-US" altLang="en-US" sz="1400"/>
          </a:p>
          <a:p>
            <a:pPr marL="0" indent="0" algn="l">
              <a:buNone/>
            </a:pPr>
            <a:r>
              <a:rPr lang="en-US" altLang="en-US" sz="1400"/>
              <a:t>            return redirect('ViewYourProfile')</a:t>
            </a:r>
            <a:endParaRPr lang="en-US" altLang="en-US" sz="1400"/>
          </a:p>
          <a:p>
            <a:pPr marL="0" indent="0" algn="l">
              <a:buNone/>
            </a:pPr>
            <a:r>
              <a:rPr lang="en-US" altLang="en-US" sz="1400"/>
              <a:t>       </a:t>
            </a:r>
            <a:endParaRPr lang="en-US" altLang="en-US"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690" y="330200"/>
            <a:ext cx="11395710" cy="6193790"/>
          </a:xfrm>
        </p:spPr>
        <p:txBody>
          <a:bodyPr/>
          <a:p>
            <a:pPr marL="0" indent="0">
              <a:buNone/>
            </a:pPr>
            <a:r>
              <a:rPr lang="en-US" altLang="en-US" sz="1400"/>
              <a:t>except: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    pass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return render(request,'RUser/login.html')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def Add_DataSet_Details(request):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return render(request, 'RUser/Add_DataSet_Details.html', {"excel_data": ''})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def Register1(request):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if request.method == "POST":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username = request.POST.get('username')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email = request.POST.get('email')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password = request.POST.get('password')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phoneno = request.POST.get('phoneno')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country = request.POST.get('country')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state = request.POST.get('state')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city = request.POST.get('city')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ClientRegister_Model.objects.create(username=username, email=email, password=password, phoneno=phoneno,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                                    country=country, state=state, city=city)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return render(request, 'RUser/Register1.html')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else: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return render(request,'RUser/Register1.html')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def ViewYourProfile(request):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userid = request.session['userid']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obj = ClientRegister_Model.objects.get(id= userid)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return render(request,'RUser/ViewYourProfile.html',{'object':obj})</a:t>
            </a:r>
            <a:endParaRPr lang="en-US" altLang="en-US" sz="1400"/>
          </a:p>
          <a:p>
            <a:pPr marL="0" indent="0">
              <a:buNone/>
            </a:pPr>
            <a:endParaRPr lang="en-US" altLang="en-US" sz="1400"/>
          </a:p>
          <a:p>
            <a:pPr marL="0" indent="0">
              <a:buNone/>
            </a:pPr>
            <a:endParaRPr lang="en-US" altLang="en-US"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270510"/>
            <a:ext cx="11379200" cy="6261735"/>
          </a:xfrm>
        </p:spPr>
        <p:txBody>
          <a:bodyPr/>
          <a:p>
            <a:pPr marL="0" indent="0">
              <a:buNone/>
            </a:pPr>
            <a:r>
              <a:rPr lang="en-US" altLang="en-US" sz="1400"/>
              <a:t>def Predict_Revenue_Type(request):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if request.method == "POST":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if request.method == "POST":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    Tid= request.POST.get('Tid')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    coupon_no= request.POST.get('coupon_no')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    customer_id= request.POST.get('customer_id')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    gender= request.POST.get('gender')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    age= request.POST.get('age')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    category= request.POST.get('category')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    quantity= request.POST.get('quantity')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    price= request.POST.get('price')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    payment_method= request.POST.get('payment_method')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    invoice_date= request.POST.get('invoice_date')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    shopping_mall= request.POST.get('shopping_mall')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dataset = pd.read_csv("datasets.csv", encoding='latin-1')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def apply_results(label):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    if (label == 0):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        return 0  # Low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    elif (label == 1):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        return 1  # High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dataset['Results'] = dataset['Label'].apply(apply_results)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x = dataset['Tid']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y = dataset['Results']</a:t>
            </a:r>
            <a:endParaRPr lang="en-US" altLang="en-US" sz="1400"/>
          </a:p>
          <a:p>
            <a:pPr marL="0" indent="0">
              <a:buNone/>
            </a:pP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					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							</a:t>
            </a:r>
            <a:endParaRPr lang="en-US" altLang="en-US" sz="1000"/>
          </a:p>
          <a:p>
            <a:pPr marL="0" indent="0">
              <a:buNone/>
            </a:pPr>
            <a:endParaRPr lang="en-US" altLang="en-US"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270510"/>
            <a:ext cx="11379200" cy="6261735"/>
          </a:xfrm>
        </p:spPr>
        <p:txBody>
          <a:bodyPr/>
          <a:p>
            <a:pPr marL="0" indent="0">
              <a:buNone/>
            </a:pPr>
            <a:r>
              <a:rPr lang="en-US" altLang="en-US" sz="1400"/>
              <a:t>       print(x)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print("Y")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print(y)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cv = CountVectorizer(lowercase=False, strip_accents='unicode', ngram_range=(1, 1))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x = cv.fit_transform(x)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models = []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from sklearn.model_selection import train_test_split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X_train, X_test, y_train, y_test = train_test_split(x, y, test_size=0.20)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X_train.shape, X_test.shape, y_train.shape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print("Recurrent Neural Network-RNN")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from sklearn.neural_network import MLPClassifier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mlpc = MLPClassifier().fit(X_train, y_train)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y_pred = mlpc.predict(X_test)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testscore_mlpc = accuracy_score(y_test, y_pred)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accuracy_score(y_test, y_pred)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print(accuracy_score(y_test, y_pred))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print(accuracy_score(y_test, y_pred) * 100)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print("CLASSIFICATION REPORT")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print(classification_report(y_test, y_pred))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print("CONFUSION MATRIX")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print(confusion_matrix(y_test, y_pred))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models.append(('MLPClassifier', mlpc))</a:t>
            </a:r>
            <a:endParaRPr lang="en-US" altLang="en-US" sz="1400"/>
          </a:p>
          <a:p>
            <a:pPr marL="0" indent="0">
              <a:buNone/>
            </a:pP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					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							</a:t>
            </a:r>
            <a:endParaRPr lang="en-US" altLang="en-US" sz="1000"/>
          </a:p>
          <a:p>
            <a:pPr marL="0" indent="0">
              <a:buNone/>
            </a:pPr>
            <a:endParaRPr lang="en-US" altLang="en-US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5370"/>
          </a:xfrm>
        </p:spPr>
        <p:txBody>
          <a:bodyPr/>
          <a:p>
            <a:r>
              <a:rPr 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Table of Contents</a:t>
            </a:r>
            <a:endParaRPr lang="en-US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0495"/>
            <a:ext cx="5589270" cy="4705985"/>
          </a:xfrm>
        </p:spPr>
        <p:txBody>
          <a:bodyPr/>
          <a:p>
            <a:pPr>
              <a:buFont typeface="Wingdings" panose="05000000000000000000" charset="0"/>
              <a:buChar char="Ø"/>
            </a:pPr>
            <a:r>
              <a:rPr 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Introduction</a:t>
            </a:r>
            <a:endParaRPr 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Existing System</a:t>
            </a:r>
            <a:endParaRPr 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Disadvantages</a:t>
            </a:r>
            <a:endParaRPr 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Proposed System</a:t>
            </a:r>
            <a:endParaRPr 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Advantages</a:t>
            </a:r>
            <a:endParaRPr 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Hardware Requirements</a:t>
            </a:r>
            <a:endParaRPr 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Software Requirements</a:t>
            </a:r>
            <a:endParaRPr 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Novelty of the Project</a:t>
            </a:r>
            <a:endParaRPr 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Architecture</a:t>
            </a:r>
            <a:endParaRPr 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6275070" y="1420495"/>
            <a:ext cx="5589270" cy="470598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Modules</a:t>
            </a:r>
            <a:endParaRPr 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UML Diagrams</a:t>
            </a:r>
            <a:endParaRPr 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Sample Code</a:t>
            </a:r>
            <a:endParaRPr 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Results</a:t>
            </a:r>
            <a:endParaRPr 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Conclusion</a:t>
            </a:r>
            <a:endParaRPr 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Future Scope</a:t>
            </a:r>
            <a:endParaRPr 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References</a:t>
            </a:r>
            <a:endParaRPr 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Github Link</a:t>
            </a:r>
            <a:endParaRPr 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855" y="179070"/>
            <a:ext cx="11345545" cy="5947410"/>
          </a:xfrm>
        </p:spPr>
        <p:txBody>
          <a:bodyPr/>
          <a:p>
            <a:pPr marL="0" indent="0">
              <a:buNone/>
            </a:pPr>
            <a:r>
              <a:rPr lang="en-US" altLang="en-US" sz="1600"/>
              <a:t> # SVM Model</a:t>
            </a:r>
            <a:endParaRPr lang="en-US" altLang="en-US" sz="1600"/>
          </a:p>
          <a:p>
            <a:pPr marL="0" indent="0">
              <a:buNone/>
            </a:pPr>
            <a:r>
              <a:rPr lang="en-US" altLang="en-US" sz="1600"/>
              <a:t>       </a:t>
            </a:r>
            <a:r>
              <a:rPr lang="en-US" altLang="en-US" sz="1400"/>
              <a:t> print("SVM")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from sklearn import svm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lin_clf = svm.LinearSVC()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lin_clf.fit(X_train, y_train)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predict_svm = lin_clf.predict(X_test)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svm_acc = accuracy_score(y_test, predict_svm) * 100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print(svm_acc)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print("CLASSIFICATION REPORT")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print(classification_report(y_test, predict_svm))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print("CONFUSION MATRIX")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print(confusion_matrix(y_test, predict_svm))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models.append(('svm', lin_clf))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print("Logistic Regression")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from sklearn.linear_model import LogisticRegression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reg = LogisticRegression(random_state=0, solver='lbfgs').fit(X_train, y_train)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y_pred = reg.predict(X_test)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print("ACCURACY")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print(accuracy_score(y_test, y_pred) * 100)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print("CLASSIFICATION REPORT")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print(classification_report(y_test, y_pred))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print("CONFUSION MATRIX")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print(confusion_matrix(y_test, y_pred))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models.append(('logistic', reg))</a:t>
            </a:r>
            <a:endParaRPr lang="en-US" altLang="en-US" sz="1400"/>
          </a:p>
          <a:p>
            <a:pPr marL="0" indent="0">
              <a:buNone/>
            </a:pPr>
            <a:endParaRPr lang="en-US" altLang="en-US" sz="1400"/>
          </a:p>
          <a:p>
            <a:pPr marL="0" indent="0">
              <a:buNone/>
            </a:pPr>
            <a:endParaRPr lang="en-US" altLang="en-US"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235" y="186055"/>
            <a:ext cx="11480165" cy="6386195"/>
          </a:xfrm>
        </p:spPr>
        <p:txBody>
          <a:bodyPr/>
          <a:p>
            <a:pPr marL="0" indent="0">
              <a:buNone/>
            </a:pPr>
            <a:r>
              <a:rPr lang="en-US" altLang="en-US" sz="1400"/>
              <a:t>print("Decision Tree Classifier")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dtc = DecisionTreeClassifier()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dtc.fit(X_train, y_train)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dtcpredict = dtc.predict(X_test)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print("ACCURACY")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print(accuracy_score(y_test, dtcpredict) * 100)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print("CLASSIFICATION REPORT")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print(classification_report(y_test, dtcpredict))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print("CONFUSION MATRIX")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print(confusion_matrix(y_test, dtcpredict))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classifier = VotingClassifier(models)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classifier.fit(X_train, y_train)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y_pred = classifier.predict(X_test)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Tid1 = [Tid]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vector1 = cv.transform(Tid1).toarray()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predict_text = classifier.predict(vector1)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pred = str(predict_text).replace("[", "")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pred1 = pred.replace("]", "")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prediction = int(pred1)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if prediction == 0: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    val = 'Low'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elif prediction == 1: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     val = 'High’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/>
              <a:t>       </a:t>
            </a:r>
            <a:endParaRPr lang="en-US" altLang="en-US"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59765"/>
            <a:ext cx="10972800" cy="5466715"/>
          </a:xfrm>
        </p:spPr>
        <p:txBody>
          <a:bodyPr/>
          <a:p>
            <a:pPr marL="0" indent="0">
              <a:buNone/>
            </a:pPr>
            <a:r>
              <a:rPr lang="en-US" altLang="en-US" sz="1400">
                <a:sym typeface="+mn-ea"/>
              </a:rPr>
              <a:t> print(val)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>
                <a:sym typeface="+mn-ea"/>
              </a:rPr>
              <a:t>        print(pred1)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>
                <a:sym typeface="+mn-ea"/>
              </a:rPr>
              <a:t>        predict_revenue.objects.create(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>
                <a:sym typeface="+mn-ea"/>
              </a:rPr>
              <a:t>        Tid=Tid,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>
                <a:sym typeface="+mn-ea"/>
              </a:rPr>
              <a:t>        coupon_no=coupon_no,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>
                <a:sym typeface="+mn-ea"/>
              </a:rPr>
              <a:t>        customer_id=customer_id,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>
                <a:sym typeface="+mn-ea"/>
              </a:rPr>
              <a:t>        gender=gender,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>
                <a:sym typeface="+mn-ea"/>
              </a:rPr>
              <a:t>        age=age,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>
                <a:sym typeface="+mn-ea"/>
              </a:rPr>
              <a:t>        category=category,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>
                <a:sym typeface="+mn-ea"/>
              </a:rPr>
              <a:t>        quantity=quantity,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>
                <a:sym typeface="+mn-ea"/>
              </a:rPr>
              <a:t>        price=price,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>
                <a:sym typeface="+mn-ea"/>
              </a:rPr>
              <a:t>        payment_method=payment_method,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>
                <a:sym typeface="+mn-ea"/>
              </a:rPr>
              <a:t>        invoice_date=invoice_date,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>
                <a:sym typeface="+mn-ea"/>
              </a:rPr>
              <a:t>        shopping_mall=shopping_mall,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>
                <a:sym typeface="+mn-ea"/>
              </a:rPr>
              <a:t>        Prediction=val)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>
                <a:sym typeface="+mn-ea"/>
              </a:rPr>
              <a:t>        return render(request, 'RUser/Predict_Revenue_Type.html',{'objs': val})</a:t>
            </a:r>
            <a:endParaRPr lang="en-US" altLang="en-US" sz="1400"/>
          </a:p>
          <a:p>
            <a:pPr marL="0" indent="0">
              <a:buNone/>
            </a:pPr>
            <a:r>
              <a:rPr lang="en-US" altLang="en-US" sz="1400">
                <a:sym typeface="+mn-ea"/>
              </a:rPr>
              <a:t>    return render(request, 'RUser/Predict_Revenue_Type.html')</a:t>
            </a:r>
            <a:endParaRPr lang="en-US" altLang="en-US" sz="1400"/>
          </a:p>
          <a:p>
            <a:endParaRPr lang="en-US"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RESULTS:</a:t>
            </a:r>
            <a:endParaRPr lang="en-US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r="1362"/>
          <a:stretch>
            <a:fillRect/>
          </a:stretch>
        </p:blipFill>
        <p:spPr>
          <a:xfrm>
            <a:off x="372745" y="1246505"/>
            <a:ext cx="10206355" cy="51638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2110" y="837565"/>
            <a:ext cx="9906000" cy="54400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066165"/>
            <a:ext cx="9406890" cy="49987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8565" y="1250315"/>
            <a:ext cx="97536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1319530"/>
            <a:ext cx="9321165" cy="504317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2955" y="790575"/>
            <a:ext cx="9229090" cy="54171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45820" y="1242695"/>
            <a:ext cx="10126345" cy="52724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960"/>
            <a:ext cx="10515600" cy="1167130"/>
          </a:xfrm>
        </p:spPr>
        <p:txBody>
          <a:bodyPr>
            <a:normAutofit/>
          </a:bodyPr>
          <a:p>
            <a:r>
              <a:rPr lang="en-US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INTRODUCTION</a:t>
            </a:r>
            <a:endParaRPr lang="en-US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5090"/>
            <a:ext cx="10972800" cy="4771390"/>
          </a:xfrm>
        </p:spPr>
        <p:txBody>
          <a:bodyPr/>
          <a:p>
            <a:pPr>
              <a:buFont typeface="Wingdings" panose="05000000000000000000" charset="0"/>
              <a:buChar char="v"/>
            </a:pPr>
            <a:r>
              <a:rPr lang="en-US" sz="2800"/>
              <a:t>Customer churn management is one of the most important areas of marketing.</a:t>
            </a:r>
            <a:endParaRPr lang="en-US" sz="2800"/>
          </a:p>
          <a:p>
            <a:pPr>
              <a:buFont typeface="Wingdings" panose="05000000000000000000" charset="0"/>
              <a:buChar char="v"/>
            </a:pPr>
            <a:r>
              <a:rPr lang="en-US" sz="2800"/>
              <a:t>A method to prevent customer churn and increase purchase conversion rate by issuing customized discount coupons to customers with high churn rate based on big data in real time.</a:t>
            </a:r>
            <a:endParaRPr lang="en-US" sz="2800"/>
          </a:p>
          <a:p>
            <a:pPr>
              <a:buFont typeface="Wingdings" panose="05000000000000000000" charset="0"/>
              <a:buChar char="v"/>
            </a:pPr>
            <a:r>
              <a:rPr lang="en-US" sz="2800"/>
              <a:t>A two-dimensional cluster analysis-based churn rate estimation combined with a recommendation system was found to be significantly more useful than the respective simple models.</a:t>
            </a:r>
            <a:endParaRPr lang="en-US" sz="2800"/>
          </a:p>
          <a:p>
            <a:endParaRPr lang="en-US" sz="2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1220" y="885825"/>
            <a:ext cx="9753600" cy="495427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953135"/>
            <a:ext cx="9728835" cy="48869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8820" y="836295"/>
            <a:ext cx="9237345" cy="52222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855" y="190500"/>
            <a:ext cx="10972800" cy="1106805"/>
          </a:xfrm>
        </p:spPr>
        <p:txBody>
          <a:bodyPr/>
          <a:p>
            <a:r>
              <a:rPr 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CONCLUSION</a:t>
            </a:r>
            <a:endParaRPr lang="en-US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236835" cy="4526280"/>
          </a:xfrm>
        </p:spPr>
        <p:txBody>
          <a:bodyPr/>
          <a:p>
            <a:pPr>
              <a:buFont typeface="Wingdings" panose="05000000000000000000" charset="0"/>
              <a:buChar char="v"/>
            </a:pPr>
            <a:r>
              <a:rPr lang="en-US"/>
              <a:t> </a:t>
            </a:r>
            <a:r>
              <a:rPr lang="en-US" sz="2800"/>
              <a:t>By providing shoppers with tailored offers based on their preferences, purchase history, and real-time behavior, this system not only enhances the shopping experience but also increases foot traffic, boosts sales, and improves customer loyalty. </a:t>
            </a:r>
            <a:endParaRPr lang="en-US" sz="2800"/>
          </a:p>
          <a:p>
            <a:pPr>
              <a:buFont typeface="Wingdings" panose="05000000000000000000" charset="0"/>
              <a:buChar char="v"/>
            </a:pPr>
            <a:r>
              <a:rPr lang="en-US" sz="2800"/>
              <a:t> This approach transforms traditional marketing into an agile, data-driven strategy that can drive consistent growth and improve customer satisfaction for shopping malls.</a:t>
            </a:r>
            <a:endParaRPr lang="en-US" sz="2800"/>
          </a:p>
          <a:p>
            <a:pPr>
              <a:buFont typeface="Wingdings" panose="05000000000000000000" charset="0"/>
              <a:buChar char="v"/>
            </a:pPr>
            <a:endParaRPr lang="en-US"/>
          </a:p>
          <a:p>
            <a:pPr>
              <a:buFont typeface="Wingdings" panose="05000000000000000000" charset="0"/>
              <a:buChar char="v"/>
            </a:pPr>
            <a:endParaRPr lang="en-US"/>
          </a:p>
          <a:p>
            <a:pPr>
              <a:buFont typeface="Wingdings" panose="05000000000000000000" charset="0"/>
              <a:buChar char="v"/>
            </a:pPr>
            <a:endParaRPr lang="en-US"/>
          </a:p>
          <a:p>
            <a:pPr>
              <a:buFont typeface="Wingdings" panose="05000000000000000000" charset="0"/>
              <a:buChar char="v"/>
            </a:pPr>
            <a:endParaRPr lang="en-US"/>
          </a:p>
          <a:p>
            <a:pPr>
              <a:buFont typeface="Wingdings" panose="05000000000000000000" charset="0"/>
              <a:buChar char="v"/>
            </a:pPr>
            <a:endParaRPr lang="en-US"/>
          </a:p>
          <a:p>
            <a:pPr>
              <a:buFont typeface="Wingdings" panose="05000000000000000000" charset="0"/>
              <a:buChar char="v"/>
            </a:pP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FUTURE SCOPE:</a:t>
            </a:r>
            <a:endParaRPr lang="en-US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US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AI-Driven Personalization</a:t>
            </a:r>
            <a:r>
              <a:rPr lang="en-US" altLang="en-US"/>
              <a:t> – Enhance coupon customization using advanced AI and machine learning algorithms to predict customer preferences more accurately.</a:t>
            </a:r>
            <a:endParaRPr lang="en-US" altLang="en-US"/>
          </a:p>
          <a:p>
            <a:pPr>
              <a:buFont typeface="Wingdings" panose="05000000000000000000" charset="0"/>
              <a:buChar char="ü"/>
            </a:pPr>
            <a:r>
              <a:rPr lang="en-US" altLang="en-US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Integration with IoT and Smart Devices</a:t>
            </a:r>
            <a:r>
              <a:rPr lang="en-US" altLang="en-US"/>
              <a:t> – Utilize IoT-enabled beacons and smart sensors to deliver real-time location-based offers to shoppers inside malls.</a:t>
            </a:r>
            <a:endParaRPr lang="en-US" altLang="en-US"/>
          </a:p>
          <a:p>
            <a:pPr>
              <a:buFont typeface="Wingdings" panose="05000000000000000000" charset="0"/>
              <a:buChar char="ü"/>
            </a:pPr>
            <a:r>
              <a:rPr lang="en-US" altLang="en-US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Blockchain for Secure Transactions </a:t>
            </a:r>
            <a:r>
              <a:rPr lang="en-US" altLang="en-US"/>
              <a:t>– Implement blockchain technology to ensure secure, transparent, and tamper-proof digital coupon transactions.</a:t>
            </a:r>
            <a:endParaRPr lang="en-U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974090"/>
          </a:xfrm>
        </p:spPr>
        <p:txBody>
          <a:bodyPr/>
          <a:p>
            <a:r>
              <a:rPr 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REFERENCES</a:t>
            </a:r>
            <a:endParaRPr lang="en-US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sz="2800"/>
              <a:t>SRIVALLIDEVI, VADDI, and Shaik Rehana. "IMPROVING SHOPPING MALL REVENUE BY REAL TIME CUSTOMIZED DIGITAL COUPON ISSUANCE." International Journal of Engineering Research and Science &amp; Technology 20, no. 2 (2024): 651-663.</a:t>
            </a:r>
            <a:endParaRPr lang="en-US" altLang="en-US" sz="2800"/>
          </a:p>
          <a:p>
            <a:r>
              <a:rPr lang="en-US" altLang="en-US" sz="2800"/>
              <a:t>Seo, Daeho, and Yongmin Yoo. "Improving shopping mall revenue by real-time customized digital coupon issuance." IEEE Access 11 (2023): 7924-7932.</a:t>
            </a:r>
            <a:endParaRPr lang="en-US" altLang="en-US" sz="2800"/>
          </a:p>
          <a:p>
            <a:pPr marL="0" indent="0">
              <a:buNone/>
            </a:pPr>
            <a:endParaRPr lang="en-US" altLang="en-US"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sz="2400">
                <a:sym typeface="+mn-ea"/>
              </a:rPr>
              <a:t>BHARATHKUMAR, MR, GURRALA VENKATESH, D. RAGHAVA, CH SHANMUKHASAI, and VADIKARI HARIKRISHNA. "IMPROVING SHOPPING MALL REVENUE BY REAL TIME CUSTOMIZED DIGITAL COUPON ISSUANCE." International Journal of Engineering Research and Science &amp; Technology 20, no. 2 (2024): 733-740.</a:t>
            </a:r>
            <a:endParaRPr lang="en-US" altLang="en-US" sz="2400"/>
          </a:p>
          <a:p>
            <a:r>
              <a:rPr lang="en-US" altLang="en-US" sz="2400">
                <a:sym typeface="+mn-ea"/>
              </a:rPr>
              <a:t>Seo, Daeho, Soobin Choi, and Yongmin Yoo. "Prevention of Customer Churn Due To Issuance of Real-Time Coupons Based on Deep Learning." (2022).</a:t>
            </a:r>
            <a:endParaRPr lang="en-US" altLang="en-US" sz="2400"/>
          </a:p>
          <a:p>
            <a:r>
              <a:rPr lang="en-US" altLang="en-US" sz="2400">
                <a:sym typeface="+mn-ea"/>
              </a:rPr>
              <a:t>Li, Li, Xiaotong Li, Wenmin Qi, Yue Zhang, and Wensheng Yang. "Targeted reminders of electronic coupons: using predictive analytics to facilitate coupon marketing." Electronic Commerce Research (2022): 1-30.</a:t>
            </a:r>
            <a:endParaRPr lang="en-US" altLang="en-US" sz="2400"/>
          </a:p>
          <a:p>
            <a:endParaRPr lang="en-US"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1022350"/>
          </a:xfrm>
        </p:spPr>
        <p:txBody>
          <a:bodyPr/>
          <a:p>
            <a:r>
              <a:rPr 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GITHUB LINK</a:t>
            </a:r>
            <a:endParaRPr lang="en-US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14805"/>
            <a:ext cx="10972800" cy="4512945"/>
          </a:xfrm>
        </p:spPr>
        <p:txBody>
          <a:bodyPr/>
          <a:p>
            <a:pPr>
              <a:buFont typeface="Wingdings" panose="05000000000000000000" charset="0"/>
              <a:buChar char="Ø"/>
            </a:pPr>
            <a:r>
              <a:rPr lang="en-US" altLang="en-US"/>
              <a:t>https://github.com/Raghuvaran0557/Improving-Shopping-Mall-Revenue-by-Real-Time-Customized-Digital-Coupon-Issuance</a:t>
            </a:r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>
              <a:lnSpc>
                <a:spcPct val="110000"/>
              </a:lnSpc>
            </a:pPr>
            <a:r>
              <a:rPr lang="en-US" sz="4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EXISTING SYSTEM</a:t>
            </a:r>
            <a:endParaRPr lang="en-US" sz="4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Ø"/>
            </a:pPr>
            <a:r>
              <a:rPr lang="en-US" sz="2400"/>
              <a:t>Among various customer segmentation techniques, RFM methods are the most classical yet universally utilized methods.</a:t>
            </a:r>
            <a:endParaRPr lang="en-US" sz="2400"/>
          </a:p>
          <a:p>
            <a:pPr>
              <a:buFont typeface="Wingdings" panose="05000000000000000000" charset="0"/>
              <a:buChar char="Ø"/>
            </a:pPr>
            <a:r>
              <a:rPr lang="en-US" sz="2400"/>
              <a:t>This constructs segments according to three dimensional classes.</a:t>
            </a:r>
            <a:endParaRPr lang="en-US" sz="2400"/>
          </a:p>
          <a:p>
            <a:pPr>
              <a:buFont typeface="Wingdings" panose="05000000000000000000" charset="0"/>
              <a:buChar char="Ø"/>
            </a:pPr>
            <a:r>
              <a:rPr lang="en-US" sz="2400"/>
              <a:t>The existing systems in shopping malls often rely on traditional marketing techniques such as static discounts, paper coupons, and generic promotions. These methods lack personalization and real-time relevance, leading to lower engagement and effectiveness. </a:t>
            </a:r>
            <a:endParaRPr lang="en-US" sz="2400"/>
          </a:p>
          <a:p>
            <a:pPr>
              <a:buFont typeface="Wingdings" panose="05000000000000000000" charset="0"/>
              <a:buChar char="Ø"/>
            </a:pPr>
            <a:r>
              <a:rPr lang="en-US" sz="2400"/>
              <a:t>Traditional coupons also face logistical challenges in distribution and redemption, making them less efficient in driving sales.</a:t>
            </a:r>
            <a:endParaRPr 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DISADVANTAGES</a:t>
            </a:r>
            <a:endParaRPr lang="en-US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ü"/>
            </a:pPr>
            <a:r>
              <a:rPr lang="en-US" sz="4000">
                <a:solidFill>
                  <a:schemeClr val="tx1">
                    <a:lumMod val="65000"/>
                    <a:lumOff val="35000"/>
                  </a:schemeClr>
                </a:solidFill>
              </a:rPr>
              <a:t>The complexity of data</a:t>
            </a:r>
            <a:endParaRPr lang="en-US" sz="4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sz="4000">
                <a:solidFill>
                  <a:schemeClr val="tx1">
                    <a:lumMod val="65000"/>
                    <a:lumOff val="35000"/>
                  </a:schemeClr>
                </a:solidFill>
              </a:rPr>
              <a:t>Data availability</a:t>
            </a:r>
            <a:endParaRPr lang="en-US" sz="4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sz="4000">
                <a:solidFill>
                  <a:schemeClr val="tx1">
                    <a:lumMod val="65000"/>
                    <a:lumOff val="35000"/>
                  </a:schemeClr>
                </a:solidFill>
              </a:rPr>
              <a:t>Incorrect labeling</a:t>
            </a:r>
            <a:endParaRPr lang="en-US" sz="4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1075055"/>
          </a:xfrm>
        </p:spPr>
        <p:txBody>
          <a:bodyPr/>
          <a:p>
            <a:r>
              <a:rPr 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PROPOSED SYSTEM</a:t>
            </a:r>
            <a:endParaRPr lang="en-US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q"/>
            </a:pPr>
            <a:r>
              <a:rPr lang="en-US" sz="2400"/>
              <a:t>Applying deep learning techniques to real-time click stream data, we find customers with high chance of churning rates and issue a coupon that suits customers.</a:t>
            </a:r>
            <a:endParaRPr lang="en-US" sz="2400"/>
          </a:p>
          <a:p>
            <a:pPr>
              <a:buFont typeface="Wingdings" panose="05000000000000000000" charset="0"/>
              <a:buChar char="q"/>
            </a:pPr>
            <a:r>
              <a:rPr lang="en-US" sz="2400">
                <a:sym typeface="+mn-ea"/>
              </a:rPr>
              <a:t>Generated RNN-based churn estimation models for each customer segment resulted from two-dimensional customer segmentation. After that, we issued customized product category coupons to customers who are at high risk of churn. Hybrid recommendation system is utilized for customized coupon issuance.</a:t>
            </a:r>
            <a:endParaRPr lang="en-US" sz="2400"/>
          </a:p>
          <a:p>
            <a:pPr marL="0" indent="0">
              <a:buFont typeface="Wingdings" panose="05000000000000000000" charset="0"/>
              <a:buNone/>
            </a:pPr>
            <a:endParaRPr lang="en-US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ADVANTAGES</a:t>
            </a:r>
            <a:endParaRPr lang="en-US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q"/>
            </a:pPr>
            <a:r>
              <a:rPr lang="en-US"/>
              <a:t>Sustainability</a:t>
            </a:r>
            <a:endParaRPr lang="en-US"/>
          </a:p>
          <a:p>
            <a:pPr>
              <a:buFont typeface="Wingdings" panose="05000000000000000000" charset="0"/>
              <a:buChar char="q"/>
            </a:pPr>
            <a:r>
              <a:rPr lang="en-US"/>
              <a:t> Increased Foot Traffic</a:t>
            </a:r>
            <a:endParaRPr lang="en-US"/>
          </a:p>
          <a:p>
            <a:pPr>
              <a:buFont typeface="Wingdings" panose="05000000000000000000" charset="0"/>
              <a:buChar char="q"/>
            </a:pPr>
            <a:r>
              <a:rPr lang="en-US"/>
              <a:t>Boost in Sales and Revenue</a:t>
            </a:r>
            <a:endParaRPr lang="en-US"/>
          </a:p>
          <a:p>
            <a:pPr>
              <a:buFont typeface="Wingdings" panose="05000000000000000000" charset="0"/>
              <a:buChar char="q"/>
            </a:pPr>
            <a:r>
              <a:rPr lang="en-US"/>
              <a:t>Enhanced Customer Loyalty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HARDWARE REQUIREMENTS</a:t>
            </a:r>
            <a:endParaRPr lang="en-US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Ø"/>
            </a:pPr>
            <a:r>
              <a:rPr lang="en-US"/>
              <a:t>  Processor                       - Pentium –IV</a:t>
            </a:r>
            <a:endParaRPr lang="en-US"/>
          </a:p>
          <a:p>
            <a:pPr>
              <a:buFont typeface="Wingdings" panose="05000000000000000000" charset="0"/>
              <a:buChar char="Ø"/>
            </a:pPr>
            <a:r>
              <a:rPr lang="en-US"/>
              <a:t>  RAM                               -  4GB (min)</a:t>
            </a:r>
            <a:endParaRPr lang="en-US"/>
          </a:p>
          <a:p>
            <a:pPr>
              <a:buFont typeface="Wingdings" panose="05000000000000000000" charset="0"/>
              <a:buChar char="Ø"/>
            </a:pPr>
            <a:r>
              <a:rPr lang="en-US"/>
              <a:t>  Hard Disk                       -   20 GB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SOFTWARE REQUIREMENTS</a:t>
            </a:r>
            <a:endParaRPr lang="en-US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Ø"/>
            </a:pPr>
            <a:r>
              <a:rPr lang="en-US" sz="2800"/>
              <a:t>    Operating system          :   Windows 7 Ultimate or Later</a:t>
            </a:r>
            <a:endParaRPr lang="en-US" sz="2800"/>
          </a:p>
          <a:p>
            <a:pPr>
              <a:buFont typeface="Wingdings" panose="05000000000000000000" charset="0"/>
              <a:buChar char="Ø"/>
            </a:pPr>
            <a:r>
              <a:rPr lang="en-US" sz="2800"/>
              <a:t>Coding Language		:   Python.</a:t>
            </a:r>
            <a:endParaRPr lang="en-US" sz="2800"/>
          </a:p>
          <a:p>
            <a:pPr>
              <a:buFont typeface="Wingdings" panose="05000000000000000000" charset="0"/>
              <a:buChar char="Ø"/>
            </a:pPr>
            <a:r>
              <a:rPr lang="en-US" sz="2800"/>
              <a:t>Front-End			:   Python.</a:t>
            </a:r>
            <a:endParaRPr lang="en-US" sz="2800"/>
          </a:p>
          <a:p>
            <a:pPr>
              <a:buFont typeface="Wingdings" panose="05000000000000000000" charset="0"/>
              <a:buChar char="Ø"/>
            </a:pPr>
            <a:r>
              <a:rPr lang="en-US" sz="2800"/>
              <a:t>Back-End			:   Django-ORM</a:t>
            </a:r>
            <a:endParaRPr lang="en-US" sz="2800"/>
          </a:p>
          <a:p>
            <a:pPr>
              <a:buFont typeface="Wingdings" panose="05000000000000000000" charset="0"/>
              <a:buChar char="Ø"/>
            </a:pPr>
            <a:r>
              <a:rPr lang="en-US" sz="2800"/>
              <a:t>Designing			:   HTML, CSS, java script.</a:t>
            </a:r>
            <a:endParaRPr lang="en-US" sz="2800"/>
          </a:p>
          <a:p>
            <a:pPr>
              <a:buFont typeface="Wingdings" panose="05000000000000000000" charset="0"/>
              <a:buChar char="Ø"/>
            </a:pPr>
            <a:r>
              <a:rPr lang="en-US" sz="2800"/>
              <a:t>Data Base			:   MySQL (WAMP Server).</a:t>
            </a:r>
            <a:endParaRPr lang="en-US"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12608</Words>
  <Application>WPS Slides</Application>
  <PresentationFormat>Widescreen</PresentationFormat>
  <Paragraphs>322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37</vt:i4>
      </vt:variant>
    </vt:vector>
  </HeadingPairs>
  <TitlesOfParts>
    <vt:vector size="56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Gear Drives</vt:lpstr>
      <vt:lpstr>1_Gear Drives</vt:lpstr>
      <vt:lpstr>2_Gear Drives</vt:lpstr>
      <vt:lpstr>3_Gear Drives</vt:lpstr>
      <vt:lpstr>4_Gear Drives</vt:lpstr>
      <vt:lpstr>5_Gear Drives</vt:lpstr>
      <vt:lpstr>6_Gear Drives</vt:lpstr>
      <vt:lpstr>7_Gear Drives</vt:lpstr>
      <vt:lpstr>8_Gear Drives</vt:lpstr>
      <vt:lpstr>9_Gear Drives</vt:lpstr>
      <vt:lpstr>10_Gear Drives</vt:lpstr>
      <vt:lpstr>Default Design</vt:lpstr>
      <vt:lpstr> CMR TECHNICAL CAMPUS  UGC  AUTONOMOUS (Accredited by NAAC, NBA, Permanently Affiliated to JNTUH, Approved by AICTE, New Delhi) Recognized Under Section 2(f) &amp; 12(B) of the UGC Act.1956, Kandlakoya (V), Medchal Road, Hyderabad-501401 . DEPARTMENT OF COMPUTER SCIENCE AND ENGINEERING</vt:lpstr>
      <vt:lpstr>Table of Contents</vt:lpstr>
      <vt:lpstr>INTRODUCTION</vt:lpstr>
      <vt:lpstr>EXISTING SYSTEM</vt:lpstr>
      <vt:lpstr>DISADVANTAGES</vt:lpstr>
      <vt:lpstr>PROPOSED SYSTEM</vt:lpstr>
      <vt:lpstr>ADVANTAGES</vt:lpstr>
      <vt:lpstr>HARDWARE REQUIREMENTS</vt:lpstr>
      <vt:lpstr>SOFTWARE REQUIREMENTS</vt:lpstr>
      <vt:lpstr>NOVELTY OF THE PROJECT</vt:lpstr>
      <vt:lpstr>ARCHITECTURE</vt:lpstr>
      <vt:lpstr>MODULES</vt:lpstr>
      <vt:lpstr>UML DIAGRAMS</vt:lpstr>
      <vt:lpstr>Class Diagram:</vt:lpstr>
      <vt:lpstr>Sequence Diagram:</vt:lpstr>
      <vt:lpstr>SAMPLE CODE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RESULTS: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</vt:lpstr>
      <vt:lpstr>FUTURE SCOPE:</vt:lpstr>
      <vt:lpstr>REFERENCES</vt:lpstr>
      <vt:lpstr>PowerPoint 演示文稿</vt:lpstr>
      <vt:lpstr>GITHUB LINK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CMR TECHNICAL CAMPUS UGC  AUTONOMOUS (Accredited by NAAC, NBA, Permanently Affiliated to JNTUH, Approved by AICTE, New Delhi) Recognized Under Section 2(f) &amp; 12(B) of the UGC Act.1956, Kandlakoya (V), Medchal Road, Hyderabad-501401 . DEPARTMENT OF COMPUTER SCIENCE AND ENGINEERING</dc:title>
  <dc:creator/>
  <cp:lastModifiedBy>raghuvarn 557</cp:lastModifiedBy>
  <cp:revision>9</cp:revision>
  <dcterms:created xsi:type="dcterms:W3CDTF">2024-10-20T13:42:00Z</dcterms:created>
  <dcterms:modified xsi:type="dcterms:W3CDTF">2025-04-17T00:18:47Z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EDBAAB9E19514F6EA94CB11089323B51_13</vt:lpwstr>
  </property>
  <property fmtid="{D5CDD505-2E9C-101B-9397-08002B2CF9AE}" pid="3" name="KSOProductBuildVer">
    <vt:lpwstr>1033-12.2.0.20795</vt:lpwstr>
  </property>
</Properties>
</file>